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2" r:id="rId6"/>
    <p:sldId id="260" r:id="rId7"/>
    <p:sldId id="265" r:id="rId8"/>
    <p:sldId id="266" r:id="rId9"/>
    <p:sldId id="267" r:id="rId10"/>
    <p:sldId id="270" r:id="rId11"/>
    <p:sldId id="271" r:id="rId12"/>
    <p:sldId id="272" r:id="rId13"/>
    <p:sldId id="273" r:id="rId14"/>
    <p:sldId id="274" r:id="rId15"/>
    <p:sldId id="279" r:id="rId16"/>
    <p:sldId id="277" r:id="rId17"/>
    <p:sldId id="278" r:id="rId18"/>
    <p:sldId id="261" r:id="rId19"/>
    <p:sldId id="280" r:id="rId20"/>
    <p:sldId id="263" r:id="rId21"/>
    <p:sldId id="282" r:id="rId22"/>
    <p:sldId id="283" r:id="rId23"/>
    <p:sldId id="286" r:id="rId24"/>
    <p:sldId id="285" r:id="rId25"/>
    <p:sldId id="284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/>
    <p:restoredTop sz="94712"/>
  </p:normalViewPr>
  <p:slideViewPr>
    <p:cSldViewPr snapToGrid="0">
      <p:cViewPr>
        <p:scale>
          <a:sx n="108" d="100"/>
          <a:sy n="108" d="100"/>
        </p:scale>
        <p:origin x="872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0397C-581F-EB49-9A8C-424D2D90CDC8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CD9FE-3524-9D4A-9E88-F645D244F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1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Openhub</a:t>
            </a:r>
            <a:r>
              <a:rPr lang="en-US" dirty="0"/>
              <a:t> is platform aimed at indexing the open-source software development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D359-04C0-3411-1049-358E1B373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7C258-780F-9477-2431-7AF7C7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C469-D25F-C9DB-3976-6456A1ED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FF51-84DF-B42B-5F01-F1DB1B56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84DC-1401-2FA3-6E5C-267DAA2F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A0CC-F24F-82BC-13F5-C070A533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6EF2A-B49C-E588-221E-5F9F2BAB3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EE3F-4409-119C-5900-24044265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89CA-6310-948C-F408-F47B5DED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516D6-C84D-BA1E-5551-7577E31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E8520-0270-0F39-213B-16B47D908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B9A90-F32A-51F0-1571-8AC1F034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8D7EB-86C4-D482-F6E0-63A17E59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1249-0E91-9624-FED4-5932E59C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F984F-4C8A-DEE5-E40C-14EE2A4D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2F6A-A6CA-6C23-D5D8-3CA180A5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B6E-6469-D5E3-C087-E43EC94A2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99497-4A48-9926-82B4-683A3CFD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985A-18D0-1202-5288-51509725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DCF8-C94C-4D66-4EEA-CFE81AB0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0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16F3-4134-0446-782D-19E9D58A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6BF5-E52F-5759-9F5A-83DF92B2F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94779-6F33-8FD0-2BF7-39226F14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90A9-39BA-F2BB-5866-956B92F8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79D1-00B5-910A-51A2-E0189C97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3499-40BC-B058-7508-59F1ED2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C51F0-4B51-987A-BB5E-82AA35F00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4DE30-0965-8090-2306-B6FDAD604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EF42-C77E-95D3-751C-7EEB786A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D0766-ADD9-34DA-6D21-4D179D8D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E325F-BB41-3843-8546-04E9418D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2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C759-8EC9-3836-DC16-0CF0F96A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8282-81CA-227D-1C52-90BA11579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306A0-3669-B218-2FA6-2E2F87290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BB5D1-AE09-7D85-2B06-C7C849677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53CDB-35E9-0CDB-A3EB-8F1C64C6F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A39F0-2745-CD35-AF62-4D29127A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04356-ACF3-991C-77E5-3A42348A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D4250-49CA-ECD3-04AC-1309E192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0A64-7441-D8D7-708D-5102A999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6084-1FB4-5F85-F514-5328068C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39796-F517-1464-0733-1B387717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6ED7-F9DC-3486-284B-01DD114E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1E28C-A231-39E2-AB3A-76C3781E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4F0D6-5E6C-4388-9D51-7BCDABE6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3C552-6201-5448-564B-6F8A760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8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069-2D3F-3CA3-A4CD-EC73E696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FC7E-3374-BF1F-4BD1-D43E0BB8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0C15A-BDA8-82D7-F817-A0A0C4FE1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27DEE-615E-00C5-34CC-14B3955B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CE39-B0B9-8426-C0E2-F505A836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3EADB-2A4E-87F2-AE87-5950FBC4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E371-AFE6-7F7D-D5CD-A4751A0E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9CC5C-FDCF-C7C6-A52C-A0EA958E2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74546-6035-2132-EF2C-DA6559DDA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CB63C-47F0-ABB1-554D-6C7E55DB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61704-F82C-1869-A7E3-3C313CDA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D6D0D-A90C-C097-74E7-39CA5D6C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463D1-AF90-186A-AC84-82845277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E738A-938A-20D0-3249-DDCE07721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592FC-0679-BE73-9C74-E35138EAC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2B1EA-18ED-5BFE-4387-1BD850D62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46AB1-BFB9-E601-46E0-85850937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what-is-version-control#:~:text=Version%20control%20systems%20are%20software,teams%20work%20faster%20and%20smarter.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yanbraun/8c93e154a93a08794291df1fcdce691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github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openhub.net/repositories/compare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stackoverflow.blog/2023/01/09/beyond-git-the-other-version-control-systems-developers-us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9174-6498-09CC-A0EE-B76ECC424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Control: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Not Just for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5D90-92E9-0FBF-0461-F69A40371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3642"/>
            <a:ext cx="9144000" cy="604157"/>
          </a:xfrm>
        </p:spPr>
        <p:txBody>
          <a:bodyPr/>
          <a:lstStyle/>
          <a:p>
            <a:r>
              <a:rPr lang="en-US" dirty="0"/>
              <a:t>Lab Meeting – 2024.1.18</a:t>
            </a:r>
          </a:p>
        </p:txBody>
      </p:sp>
    </p:spTree>
    <p:extLst>
      <p:ext uri="{BB962C8B-B14F-4D97-AF65-F5344CB8AC3E}">
        <p14:creationId xmlns:p14="http://schemas.microsoft.com/office/powerpoint/2010/main" val="42766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ECDA9-5A52-3C62-B569-694D2179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5125"/>
            <a:ext cx="7772400" cy="63654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5FB608B-EB4E-719A-57CE-E34CAFE62D8E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EE4DA-83EA-EC39-FDFA-64E0103FF4A1}"/>
              </a:ext>
            </a:extLst>
          </p:cNvPr>
          <p:cNvGrpSpPr/>
          <p:nvPr/>
        </p:nvGrpSpPr>
        <p:grpSpPr>
          <a:xfrm>
            <a:off x="4721429" y="1261669"/>
            <a:ext cx="7359671" cy="4544228"/>
            <a:chOff x="1135082" y="2165514"/>
            <a:chExt cx="6357258" cy="3925288"/>
          </a:xfrm>
        </p:grpSpPr>
        <p:pic>
          <p:nvPicPr>
            <p:cNvPr id="3" name="Content Placeholder 4">
              <a:extLst>
                <a:ext uri="{FF2B5EF4-FFF2-40B4-BE49-F238E27FC236}">
                  <a16:creationId xmlns:a16="http://schemas.microsoft.com/office/drawing/2014/main" id="{2E361193-1846-31F1-A8F1-CA885AE1B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557"/>
            <a:stretch/>
          </p:blipFill>
          <p:spPr>
            <a:xfrm>
              <a:off x="1135082" y="2165514"/>
              <a:ext cx="4042560" cy="3925288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B5115EF3-60BB-772E-84F4-FBD8AEB11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988"/>
            <a:stretch/>
          </p:blipFill>
          <p:spPr>
            <a:xfrm>
              <a:off x="5177642" y="2165514"/>
              <a:ext cx="2314698" cy="392528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7EEA08-4EC7-1737-3EB6-8A58548BA911}"/>
              </a:ext>
            </a:extLst>
          </p:cNvPr>
          <p:cNvSpPr/>
          <p:nvPr/>
        </p:nvSpPr>
        <p:spPr>
          <a:xfrm>
            <a:off x="4940135" y="4001294"/>
            <a:ext cx="3562598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8B1221E-AE72-209B-2348-8A4E59F1F126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8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66312-F34C-1DF7-0B72-D49A08FDA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10751"/>
            <a:ext cx="7772400" cy="51708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4436CC-E15F-D6BB-2944-4E7FEF983C12}"/>
              </a:ext>
            </a:extLst>
          </p:cNvPr>
          <p:cNvSpPr/>
          <p:nvPr/>
        </p:nvSpPr>
        <p:spPr>
          <a:xfrm>
            <a:off x="4643252" y="3721878"/>
            <a:ext cx="2755075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CCAD3-2A72-207F-87C3-21EB5F9BDCF8}"/>
              </a:ext>
            </a:extLst>
          </p:cNvPr>
          <p:cNvSpPr/>
          <p:nvPr/>
        </p:nvSpPr>
        <p:spPr>
          <a:xfrm>
            <a:off x="7179623" y="2577291"/>
            <a:ext cx="2755075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B4B45-100E-6A9B-72DD-D08576E985D9}"/>
              </a:ext>
            </a:extLst>
          </p:cNvPr>
          <p:cNvSpPr/>
          <p:nvPr/>
        </p:nvSpPr>
        <p:spPr>
          <a:xfrm>
            <a:off x="4718462" y="2871850"/>
            <a:ext cx="791689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4B01B74-C1C5-BFC4-C973-257F3AFFA3D7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new </a:t>
            </a:r>
            <a:r>
              <a:rPr lang="en-US" dirty="0" err="1"/>
              <a:t>mIHC</a:t>
            </a:r>
            <a:r>
              <a:rPr lang="en-US" dirty="0"/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6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B3CFB-5030-1A0C-601A-36433785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6" y="997527"/>
            <a:ext cx="6138706" cy="5495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B5C41-AF0B-CD44-A642-54DB19F8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70B9E4-EA13-8F92-458D-732FE3BE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57799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08753-72E8-E095-4B78-2C6B5C14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03" y="258247"/>
            <a:ext cx="5082638" cy="64564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015DF0-7171-370C-7876-C65F4873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92427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060B9F-6078-4BEC-2767-6C1FF3A9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  <p:pic>
        <p:nvPicPr>
          <p:cNvPr id="3" name="shareCode_mIHCScriptsInstruction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38DAEDF-0565-1C82-B871-21A2FFEA7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2036" y="0"/>
            <a:ext cx="6289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3618E-CC12-D5A7-0668-084523F7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530" y="534390"/>
            <a:ext cx="5193470" cy="632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8429258" y="130629"/>
            <a:ext cx="231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my local 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505455" y="70064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4889982" y="1214478"/>
            <a:ext cx="15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Make new files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483110" y="2113808"/>
            <a:ext cx="493075" cy="30994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6A9D5-2D1D-F58F-478F-A03896215B63}"/>
              </a:ext>
            </a:extLst>
          </p:cNvPr>
          <p:cNvSpPr txBox="1"/>
          <p:nvPr/>
        </p:nvSpPr>
        <p:spPr>
          <a:xfrm>
            <a:off x="4912327" y="2996974"/>
            <a:ext cx="1593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Write a comment describing what you did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483110" y="533381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304213" y="5847648"/>
            <a:ext cx="215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Upload your changes</a:t>
            </a:r>
          </a:p>
        </p:txBody>
      </p:sp>
    </p:spTree>
    <p:extLst>
      <p:ext uri="{BB962C8B-B14F-4D97-AF65-F5344CB8AC3E}">
        <p14:creationId xmlns:p14="http://schemas.microsoft.com/office/powerpoint/2010/main" val="307348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7885883" y="73581"/>
            <a:ext cx="301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galaxy supercomputer: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398251" y="424162"/>
            <a:ext cx="493075" cy="269335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5575856" y="158381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Log in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394081" y="3143082"/>
            <a:ext cx="493075" cy="8589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394081" y="4027546"/>
            <a:ext cx="493075" cy="283045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045757" y="5258107"/>
            <a:ext cx="23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Download the changes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41D5E-FC67-C671-2093-55C376F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326" y="398600"/>
            <a:ext cx="5300674" cy="6466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CF95E1-8D1B-E366-45BA-D0AEF8F44FE1}"/>
              </a:ext>
            </a:extLst>
          </p:cNvPr>
          <p:cNvSpPr txBox="1"/>
          <p:nvPr/>
        </p:nvSpPr>
        <p:spPr>
          <a:xfrm>
            <a:off x="4779292" y="2833869"/>
            <a:ext cx="1593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Review repository and see that WES and domino are missing</a:t>
            </a:r>
          </a:p>
        </p:txBody>
      </p:sp>
    </p:spTree>
    <p:extLst>
      <p:ext uri="{BB962C8B-B14F-4D97-AF65-F5344CB8AC3E}">
        <p14:creationId xmlns:p14="http://schemas.microsoft.com/office/powerpoint/2010/main" val="226011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 excel sheets</a:t>
            </a:r>
          </a:p>
          <a:p>
            <a:r>
              <a:rPr lang="en-US" dirty="0"/>
              <a:t>Track manuscripts</a:t>
            </a:r>
          </a:p>
          <a:p>
            <a:r>
              <a:rPr lang="en-US" dirty="0"/>
              <a:t>Track data versions</a:t>
            </a:r>
          </a:p>
          <a:p>
            <a:r>
              <a:rPr lang="en-US" dirty="0"/>
              <a:t>No more </a:t>
            </a:r>
          </a:p>
          <a:p>
            <a:pPr lvl="1"/>
            <a:r>
              <a:rPr lang="en-US" dirty="0"/>
              <a:t>document_dateXX1_WHedit</a:t>
            </a:r>
          </a:p>
          <a:p>
            <a:pPr lvl="1"/>
            <a:r>
              <a:rPr lang="en-US" dirty="0"/>
              <a:t>document_dateXX2_APedit</a:t>
            </a:r>
          </a:p>
          <a:p>
            <a:pPr lvl="1"/>
            <a:r>
              <a:rPr lang="en-US" dirty="0"/>
              <a:t>Document_dateXX2_AP_WHedit</a:t>
            </a:r>
          </a:p>
        </p:txBody>
      </p:sp>
    </p:spTree>
    <p:extLst>
      <p:ext uri="{BB962C8B-B14F-4D97-AF65-F5344CB8AC3E}">
        <p14:creationId xmlns:p14="http://schemas.microsoft.com/office/powerpoint/2010/main" val="244620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Track excel sheets</a:t>
            </a:r>
          </a:p>
          <a:p>
            <a:pPr lvl="1"/>
            <a:r>
              <a:rPr lang="en-US" dirty="0"/>
              <a:t>For example the custom gene sets that Amanda gave me for the </a:t>
            </a:r>
            <a:r>
              <a:rPr lang="en-US" dirty="0" err="1"/>
              <a:t>scRNAseq</a:t>
            </a:r>
            <a:r>
              <a:rPr lang="en-US" dirty="0"/>
              <a:t> project. Instead of using version numbers/dates, can just update</a:t>
            </a:r>
          </a:p>
          <a:p>
            <a:r>
              <a:rPr lang="en-US" dirty="0"/>
              <a:t>Track manuscripts</a:t>
            </a:r>
          </a:p>
          <a:p>
            <a:pPr lvl="1"/>
            <a:r>
              <a:rPr lang="en-US" dirty="0"/>
              <a:t>Word does pretty well for track changes, but can have more detailed change logs using git</a:t>
            </a:r>
          </a:p>
          <a:p>
            <a:r>
              <a:rPr lang="en-US" dirty="0"/>
              <a:t>Track data versions</a:t>
            </a:r>
          </a:p>
          <a:p>
            <a:pPr lvl="1"/>
            <a:r>
              <a:rPr lang="en-US" dirty="0"/>
              <a:t>Log where data came from and details (more information than just the created-by date)</a:t>
            </a:r>
          </a:p>
          <a:p>
            <a:r>
              <a:rPr lang="en-US" dirty="0"/>
              <a:t>No more document_dateXX1_WHedit; document_dateXX2_Apedit; etc.</a:t>
            </a:r>
          </a:p>
        </p:txBody>
      </p:sp>
    </p:spTree>
    <p:extLst>
      <p:ext uri="{BB962C8B-B14F-4D97-AF65-F5344CB8AC3E}">
        <p14:creationId xmlns:p14="http://schemas.microsoft.com/office/powerpoint/2010/main" val="209342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C7A6-FDE8-2836-0874-F2D96D24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A12A-DACA-FDE0-34AB-82F8CCA2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“Version control systems are software tools that help software teams </a:t>
            </a:r>
            <a:r>
              <a:rPr lang="en-US" b="1" dirty="0"/>
              <a:t>manage changes</a:t>
            </a:r>
            <a:r>
              <a:rPr lang="en-US" dirty="0"/>
              <a:t> to source code </a:t>
            </a:r>
            <a:r>
              <a:rPr lang="en-US" b="1" dirty="0"/>
              <a:t>over time.</a:t>
            </a:r>
            <a:r>
              <a:rPr lang="en-US" dirty="0"/>
              <a:t>” </a:t>
            </a:r>
          </a:p>
          <a:p>
            <a:r>
              <a:rPr lang="en-US" dirty="0"/>
              <a:t>“VC software keeps track of </a:t>
            </a:r>
            <a:r>
              <a:rPr lang="en-US" b="1" dirty="0"/>
              <a:t>every modification </a:t>
            </a:r>
            <a:r>
              <a:rPr lang="en-US" dirty="0"/>
              <a:t>to the code in a special kind of database.”</a:t>
            </a:r>
          </a:p>
          <a:p>
            <a:r>
              <a:rPr lang="en-US" dirty="0"/>
              <a:t>Integral for collaboration – how to handle multiple people editing the same file, potentially changing the same things!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BE16D-05AD-7624-6DF0-0A857C13539E}"/>
              </a:ext>
            </a:extLst>
          </p:cNvPr>
          <p:cNvSpPr txBox="1"/>
          <p:nvPr/>
        </p:nvSpPr>
        <p:spPr>
          <a:xfrm>
            <a:off x="7376130" y="6390640"/>
            <a:ext cx="481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Quotes from </a:t>
            </a:r>
            <a:r>
              <a:rPr lang="en-US" dirty="0">
                <a:hlinkClick r:id="rId2"/>
              </a:rPr>
              <a:t>Atlassian git tutorial</a:t>
            </a:r>
            <a:r>
              <a:rPr lang="en-US" dirty="0"/>
              <a:t>, emphasis mine</a:t>
            </a:r>
          </a:p>
        </p:txBody>
      </p:sp>
    </p:spTree>
    <p:extLst>
      <p:ext uri="{BB962C8B-B14F-4D97-AF65-F5344CB8AC3E}">
        <p14:creationId xmlns:p14="http://schemas.microsoft.com/office/powerpoint/2010/main" val="402851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5063836" cy="5248894"/>
          </a:xfrm>
        </p:spPr>
        <p:txBody>
          <a:bodyPr>
            <a:normAutofit/>
          </a:bodyPr>
          <a:lstStyle/>
          <a:p>
            <a:r>
              <a:rPr lang="en-US" sz="2400" dirty="0"/>
              <a:t>Navigate to </a:t>
            </a:r>
            <a:r>
              <a:rPr lang="en-US" sz="2400" dirty="0" err="1"/>
              <a:t>github.com</a:t>
            </a:r>
            <a:r>
              <a:rPr lang="en-US" sz="2400" dirty="0"/>
              <a:t> and create a username</a:t>
            </a:r>
          </a:p>
          <a:p>
            <a:endParaRPr lang="en-US" sz="2400" dirty="0"/>
          </a:p>
          <a:p>
            <a:r>
              <a:rPr lang="en-US" sz="2400" dirty="0"/>
              <a:t>Download and install git (git-</a:t>
            </a:r>
            <a:r>
              <a:rPr lang="en-US" sz="2400" dirty="0" err="1"/>
              <a:t>scm.com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Download a GUI (git-</a:t>
            </a:r>
            <a:r>
              <a:rPr lang="en-US" sz="2400" dirty="0" err="1"/>
              <a:t>scm.com</a:t>
            </a:r>
            <a:r>
              <a:rPr lang="en-US" sz="2400" dirty="0"/>
              <a:t>/downloads/</a:t>
            </a:r>
            <a:r>
              <a:rPr lang="en-US" sz="2400" dirty="0" err="1"/>
              <a:t>guis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Easiest to start with </a:t>
            </a:r>
            <a:r>
              <a:rPr lang="en-US" sz="2000" dirty="0" err="1"/>
              <a:t>github</a:t>
            </a:r>
            <a:r>
              <a:rPr lang="en-US" sz="2000" dirty="0"/>
              <a:t> desktop (</a:t>
            </a:r>
            <a:r>
              <a:rPr lang="en-US" sz="2000" dirty="0" err="1"/>
              <a:t>desktop.github.com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r>
              <a:rPr lang="en-US" sz="2400" dirty="0"/>
              <a:t>Windows users: download git BASH (</a:t>
            </a:r>
            <a:r>
              <a:rPr lang="en-US" sz="2400" dirty="0" err="1"/>
              <a:t>gitforwindows.org</a:t>
            </a:r>
            <a:r>
              <a:rPr lang="en-US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DEA56-0C6F-2C9F-14A7-A6DCD9E5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1" y="51893"/>
            <a:ext cx="3733799" cy="242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88F62-EA79-4442-4F08-FCDA2E3C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86" y="4682990"/>
            <a:ext cx="3654879" cy="2035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20BEC-7542-DED9-0F8F-33BA33FE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31" y="3221083"/>
            <a:ext cx="3939819" cy="173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69420-E69F-E619-2503-B76CBFA47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941" y="2170786"/>
            <a:ext cx="3342986" cy="13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9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58C2913-74A7-1109-5E72-B1D8E9A5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983" y="3239398"/>
            <a:ext cx="2766213" cy="3507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Add your info to the config file (command line)</a:t>
            </a:r>
          </a:p>
          <a:p>
            <a:r>
              <a:rPr lang="en-US" sz="2400" dirty="0"/>
              <a:t>Authenticate GitHub Desktop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C56CB1-7B45-34AD-9170-F37A05C8332B}"/>
              </a:ext>
            </a:extLst>
          </p:cNvPr>
          <p:cNvGrpSpPr/>
          <p:nvPr/>
        </p:nvGrpSpPr>
        <p:grpSpPr>
          <a:xfrm>
            <a:off x="6449292" y="362006"/>
            <a:ext cx="5628904" cy="1123605"/>
            <a:chOff x="6449292" y="362006"/>
            <a:chExt cx="5628904" cy="11236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931C-74B0-1054-FA34-1CC73CF96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292" y="731338"/>
              <a:ext cx="5628904" cy="7542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D01851-62B3-F501-1DCC-FF54EB54AD3F}"/>
                </a:ext>
              </a:extLst>
            </p:cNvPr>
            <p:cNvSpPr txBox="1"/>
            <p:nvPr/>
          </p:nvSpPr>
          <p:spPr>
            <a:xfrm>
              <a:off x="6449292" y="362006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Command Line: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CA4C-088A-2A12-6498-D2EC1236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96" y="1799148"/>
            <a:ext cx="3473318" cy="22183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A757A13-83BC-AE74-832A-F7A77FEA3B9F}"/>
              </a:ext>
            </a:extLst>
          </p:cNvPr>
          <p:cNvGrpSpPr/>
          <p:nvPr/>
        </p:nvGrpSpPr>
        <p:grpSpPr>
          <a:xfrm>
            <a:off x="113803" y="2833202"/>
            <a:ext cx="2078095" cy="2159735"/>
            <a:chOff x="224940" y="3724181"/>
            <a:chExt cx="2259844" cy="23486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B575DA-0F8F-6A52-EB49-F5743AD9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940" y="3724181"/>
              <a:ext cx="2259844" cy="234862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D41BB-E04C-C6A3-F3C3-EC8E52D69D13}"/>
                </a:ext>
              </a:extLst>
            </p:cNvPr>
            <p:cNvSpPr/>
            <p:nvPr/>
          </p:nvSpPr>
          <p:spPr>
            <a:xfrm>
              <a:off x="322243" y="4275462"/>
              <a:ext cx="2064698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8E21AA-B3A7-007B-5A47-1C39128AB11D}"/>
              </a:ext>
            </a:extLst>
          </p:cNvPr>
          <p:cNvGrpSpPr/>
          <p:nvPr/>
        </p:nvGrpSpPr>
        <p:grpSpPr>
          <a:xfrm>
            <a:off x="2281374" y="3381073"/>
            <a:ext cx="3908947" cy="3441154"/>
            <a:chOff x="3034549" y="3141519"/>
            <a:chExt cx="3908947" cy="34411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D3CF14-E058-5823-5509-D1109764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4549" y="3141519"/>
              <a:ext cx="3908946" cy="344115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ED45F-4741-9E2F-5515-D5EDF51A7A53}"/>
                </a:ext>
              </a:extLst>
            </p:cNvPr>
            <p:cNvSpPr/>
            <p:nvPr/>
          </p:nvSpPr>
          <p:spPr>
            <a:xfrm>
              <a:off x="4397146" y="3724181"/>
              <a:ext cx="2546350" cy="3728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9085FC7-BC0A-F501-9CAD-3D1587B82E78}"/>
              </a:ext>
            </a:extLst>
          </p:cNvPr>
          <p:cNvSpPr/>
          <p:nvPr/>
        </p:nvSpPr>
        <p:spPr>
          <a:xfrm>
            <a:off x="8267917" y="3575905"/>
            <a:ext cx="1256094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D0E504-A8B0-3A30-0E31-997B0AB1C701}"/>
              </a:ext>
            </a:extLst>
          </p:cNvPr>
          <p:cNvSpPr/>
          <p:nvPr/>
        </p:nvSpPr>
        <p:spPr>
          <a:xfrm>
            <a:off x="10668630" y="5735235"/>
            <a:ext cx="1256094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7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Create your own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Clone an existing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D495E-5552-9AA5-9669-C0B8B8AB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7" y="3016251"/>
            <a:ext cx="3769192" cy="332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06599-3DE7-66F0-26CB-681AA219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96" y="2417604"/>
            <a:ext cx="777240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02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DBF11-67E0-F04B-6A23-86F62434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851" y="1450108"/>
            <a:ext cx="7772400" cy="53850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AF06FC-A735-02DC-2602-21932CA04836}"/>
              </a:ext>
            </a:extLst>
          </p:cNvPr>
          <p:cNvSpPr/>
          <p:nvPr/>
        </p:nvSpPr>
        <p:spPr>
          <a:xfrm>
            <a:off x="4403991" y="3056193"/>
            <a:ext cx="3421847" cy="470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B5F15-609C-AFC8-4D7A-AEC3C8FC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3206337"/>
            <a:ext cx="4547501" cy="2842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CD8BCC-8CB0-5B1F-0E93-697161C3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01" y="1483546"/>
            <a:ext cx="7301099" cy="50093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452708-3C21-E3CD-07E0-3D9EA7BA3B6A}"/>
              </a:ext>
            </a:extLst>
          </p:cNvPr>
          <p:cNvSpPr/>
          <p:nvPr/>
        </p:nvSpPr>
        <p:spPr>
          <a:xfrm>
            <a:off x="420749" y="4481232"/>
            <a:ext cx="3421847" cy="7914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8FB147-737D-FA14-1472-A5FC7898A80E}"/>
              </a:ext>
            </a:extLst>
          </p:cNvPr>
          <p:cNvSpPr/>
          <p:nvPr/>
        </p:nvSpPr>
        <p:spPr>
          <a:xfrm>
            <a:off x="4890901" y="1657100"/>
            <a:ext cx="3813712" cy="337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37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Make a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8FAC-D8E5-5131-1A1E-A6274AA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33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0340-BE48-A049-2EE7-48C1BFB1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6C55-4489-B6D9-6DCF-499527A1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8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1F6C-7EEA-F3F0-FAA8-58DB1FD7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234C-CAE7-B8DA-E7BE-330D9446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Complete change history</a:t>
            </a:r>
          </a:p>
          <a:p>
            <a:pPr lvl="1"/>
            <a:r>
              <a:rPr lang="en-US" dirty="0"/>
              <a:t>control over change logs</a:t>
            </a:r>
          </a:p>
          <a:p>
            <a:pPr lvl="1"/>
            <a:r>
              <a:rPr lang="en-US" dirty="0"/>
              <a:t>Can rollback to earlier versions at any time</a:t>
            </a:r>
          </a:p>
          <a:p>
            <a:r>
              <a:rPr lang="en-US" dirty="0"/>
              <a:t>Branches, and their associated merging</a:t>
            </a:r>
          </a:p>
          <a:p>
            <a:pPr lvl="1"/>
            <a:r>
              <a:rPr lang="en-US" dirty="0"/>
              <a:t>This is how parallel editing is managed</a:t>
            </a:r>
          </a:p>
          <a:p>
            <a:pPr lvl="1"/>
            <a:r>
              <a:rPr lang="en-US" dirty="0"/>
              <a:t>will get into later</a:t>
            </a:r>
          </a:p>
          <a:p>
            <a:r>
              <a:rPr lang="en-US" dirty="0"/>
              <a:t>Cloud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80B7C-3ECA-4107-475B-1D9B750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882650"/>
            <a:ext cx="5981700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5DA88-09A3-C663-CCEC-0DAF462AA3FA}"/>
              </a:ext>
            </a:extLst>
          </p:cNvPr>
          <p:cNvSpPr txBox="1"/>
          <p:nvPr/>
        </p:nvSpPr>
        <p:spPr>
          <a:xfrm>
            <a:off x="9726132" y="6488668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from Bryan Braun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6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57653C2-A87D-8A19-427B-5AB9F1DE1C1F}"/>
              </a:ext>
            </a:extLst>
          </p:cNvPr>
          <p:cNvGrpSpPr/>
          <p:nvPr/>
        </p:nvGrpSpPr>
        <p:grpSpPr>
          <a:xfrm>
            <a:off x="7972040" y="918562"/>
            <a:ext cx="4144850" cy="3573943"/>
            <a:chOff x="7882923" y="1771848"/>
            <a:chExt cx="4144850" cy="357394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F80B07-53B0-EFE5-FFB4-7EA5CBAF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0" t="9751" r="13868"/>
            <a:stretch/>
          </p:blipFill>
          <p:spPr>
            <a:xfrm>
              <a:off x="7882923" y="1771848"/>
              <a:ext cx="4144850" cy="35739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F56F9-D34D-FE21-BFBE-559926D46EB3}"/>
                </a:ext>
              </a:extLst>
            </p:cNvPr>
            <p:cNvSpPr txBox="1"/>
            <p:nvPr/>
          </p:nvSpPr>
          <p:spPr>
            <a:xfrm>
              <a:off x="10739058" y="5007158"/>
              <a:ext cx="1010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hlinkClick r:id="rId4"/>
                </a:rPr>
                <a:t>Openhub.net</a:t>
              </a:r>
              <a:endParaRPr lang="en-US" sz="120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2338-D5D2-14F6-CDCD-7DC3433F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2175763"/>
            <a:ext cx="7747000" cy="2969895"/>
          </a:xfrm>
        </p:spPr>
        <p:txBody>
          <a:bodyPr/>
          <a:lstStyle/>
          <a:p>
            <a:r>
              <a:rPr lang="en-US" sz="2400" dirty="0"/>
              <a:t>Most popular and widely-used version control software</a:t>
            </a:r>
          </a:p>
          <a:p>
            <a:r>
              <a:rPr lang="en-US" sz="2400" dirty="0"/>
              <a:t>Developed in ~10 days by Linus Torvalds (inventor of Linux)</a:t>
            </a:r>
          </a:p>
          <a:p>
            <a:r>
              <a:rPr lang="en-US" sz="2400" dirty="0"/>
              <a:t>Is a “distributed” version control system</a:t>
            </a:r>
          </a:p>
          <a:p>
            <a:pPr lvl="1"/>
            <a:r>
              <a:rPr lang="en-US" sz="2000" dirty="0"/>
              <a:t>Everyone has a remote copy</a:t>
            </a:r>
          </a:p>
          <a:p>
            <a:pPr lvl="1"/>
            <a:r>
              <a:rPr lang="en-US" sz="2000" dirty="0"/>
              <a:t>Solves the political issue of “who can make changes”</a:t>
            </a:r>
          </a:p>
          <a:p>
            <a:r>
              <a:rPr lang="en-US" sz="2400" dirty="0"/>
              <a:t>Awesome GUI and associated website (</a:t>
            </a:r>
            <a:r>
              <a:rPr lang="en-US" sz="2400" dirty="0" err="1">
                <a:hlinkClick r:id="rId5"/>
              </a:rPr>
              <a:t>github.com</a:t>
            </a:r>
            <a:r>
              <a:rPr lang="en-US" sz="2400" dirty="0"/>
              <a:t>) makes it easy to collaborate and share repositories.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A2857F-5EFE-F390-8676-A75E20405295}"/>
              </a:ext>
            </a:extLst>
          </p:cNvPr>
          <p:cNvGrpSpPr/>
          <p:nvPr/>
        </p:nvGrpSpPr>
        <p:grpSpPr>
          <a:xfrm>
            <a:off x="3972560" y="381079"/>
            <a:ext cx="3789188" cy="1130110"/>
            <a:chOff x="6335567" y="4603953"/>
            <a:chExt cx="2567024" cy="7656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F50D7A-E479-BD36-1CF1-3166DF058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5567" y="4603953"/>
              <a:ext cx="728245" cy="7282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5C91B0-C917-5E81-9C15-20EDCD3C7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812" y="4615658"/>
              <a:ext cx="1838779" cy="75389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1572679-0FEF-2D91-0C46-196DFB720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62" y="441605"/>
            <a:ext cx="2686957" cy="1120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DA68D-9414-385C-C8B5-41AA5AF95AB5}"/>
              </a:ext>
            </a:extLst>
          </p:cNvPr>
          <p:cNvSpPr txBox="1"/>
          <p:nvPr/>
        </p:nvSpPr>
        <p:spPr>
          <a:xfrm>
            <a:off x="3254852" y="41485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649192-EBAA-28B7-8110-17EF54A76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36" y="5239097"/>
            <a:ext cx="1589485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4671E3-7AA0-0922-49D0-B86F60967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83" t="2325" r="3627" b="4187"/>
          <a:stretch/>
        </p:blipFill>
        <p:spPr>
          <a:xfrm>
            <a:off x="3247460" y="5248155"/>
            <a:ext cx="1136356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335867-394A-B2E7-B0E3-83015B53D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3075" y="5239097"/>
            <a:ext cx="1434385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1336D0-7DD5-D9D9-BD68-E7EA9C244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816" y="5275247"/>
            <a:ext cx="2084294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D9204E-8A6E-2206-37DE-90CE6EE6C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9676" y="5237754"/>
            <a:ext cx="5071009" cy="1193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976F97-05EB-BAFF-B28F-15F5F055E398}"/>
              </a:ext>
            </a:extLst>
          </p:cNvPr>
          <p:cNvSpPr txBox="1"/>
          <p:nvPr/>
        </p:nvSpPr>
        <p:spPr>
          <a:xfrm>
            <a:off x="6762255" y="6382629"/>
            <a:ext cx="2853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linkClick r:id="rId14"/>
              </a:rPr>
              <a:t>Stackoverflow</a:t>
            </a:r>
            <a:r>
              <a:rPr lang="en-US" sz="1200" dirty="0">
                <a:hlinkClick r:id="rId14"/>
              </a:rPr>
              <a:t> user interview January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091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585D-EA62-04EA-9A70-EDB44B69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74" y="172193"/>
            <a:ext cx="10515600" cy="1325563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64A13-0B71-8E46-7DE5-289DE887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2" y="1436914"/>
            <a:ext cx="11678394" cy="5248893"/>
          </a:xfrm>
        </p:spPr>
        <p:txBody>
          <a:bodyPr/>
          <a:lstStyle/>
          <a:p>
            <a:r>
              <a:rPr lang="en-US" u="sng" dirty="0"/>
              <a:t>Repo(</a:t>
            </a:r>
            <a:r>
              <a:rPr lang="en-US" u="sng" dirty="0" err="1"/>
              <a:t>sitory</a:t>
            </a:r>
            <a:r>
              <a:rPr lang="en-US" u="sng" dirty="0"/>
              <a:t>)</a:t>
            </a:r>
            <a:r>
              <a:rPr lang="en-US" dirty="0"/>
              <a:t> – </a:t>
            </a:r>
            <a:r>
              <a:rPr lang="en-US" sz="2200" dirty="0"/>
              <a:t>a specific, version-controlled project (e.g. </a:t>
            </a:r>
            <a:r>
              <a:rPr lang="en-US" sz="2200" dirty="0" err="1"/>
              <a:t>wrh.scRNA</a:t>
            </a:r>
            <a:r>
              <a:rPr lang="en-US" sz="2200" dirty="0"/>
              <a:t>, </a:t>
            </a:r>
            <a:r>
              <a:rPr lang="en-US" sz="2200" dirty="0" err="1"/>
              <a:t>mIHCScripts</a:t>
            </a:r>
            <a:r>
              <a:rPr lang="en-US" sz="2200" dirty="0"/>
              <a:t>, </a:t>
            </a:r>
            <a:r>
              <a:rPr lang="en-US" sz="2200" dirty="0" err="1"/>
              <a:t>mIHC</a:t>
            </a:r>
            <a:r>
              <a:rPr lang="en-US" sz="2200" dirty="0"/>
              <a:t>, etc.)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u="sng" dirty="0"/>
              <a:t>Branch</a:t>
            </a:r>
            <a:r>
              <a:rPr lang="en-US" dirty="0"/>
              <a:t> – </a:t>
            </a:r>
            <a:r>
              <a:rPr lang="en-US" sz="2200" dirty="0"/>
              <a:t>a specific version of a repository</a:t>
            </a:r>
          </a:p>
          <a:p>
            <a:pPr lvl="1"/>
            <a:r>
              <a:rPr lang="en-US" sz="2200" dirty="0"/>
              <a:t>Remote vs. local</a:t>
            </a:r>
          </a:p>
          <a:p>
            <a:pPr lvl="1"/>
            <a:r>
              <a:rPr lang="en-US" sz="2200" dirty="0"/>
              <a:t>Feature branches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u="sng" dirty="0"/>
              <a:t>Command line</a:t>
            </a:r>
            <a:r>
              <a:rPr lang="en-US" dirty="0"/>
              <a:t> – </a:t>
            </a:r>
            <a:r>
              <a:rPr lang="en-US" sz="2200" dirty="0"/>
              <a:t>a mouse-less interface</a:t>
            </a:r>
          </a:p>
          <a:p>
            <a:pPr lvl="1"/>
            <a:r>
              <a:rPr lang="en-US" sz="2200" dirty="0"/>
              <a:t>Move, copy, open files (just like in Finder)</a:t>
            </a:r>
          </a:p>
          <a:p>
            <a:pPr lvl="1"/>
            <a:r>
              <a:rPr lang="en-US" sz="2200" dirty="0"/>
              <a:t>Run commands (similar to clicking an icon to open it)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gui</a:t>
            </a:r>
            <a:r>
              <a:rPr lang="en-US" dirty="0"/>
              <a:t> – </a:t>
            </a:r>
            <a:r>
              <a:rPr lang="en-US" sz="2200" dirty="0"/>
              <a:t>graphical user interface</a:t>
            </a:r>
          </a:p>
          <a:p>
            <a:pPr lvl="1"/>
            <a:r>
              <a:rPr lang="en-US" sz="2200" dirty="0" err="1"/>
              <a:t>Github</a:t>
            </a:r>
            <a:r>
              <a:rPr lang="en-US" sz="2200" dirty="0"/>
              <a:t> is not required to use git or version control, but it’s helpful!</a:t>
            </a:r>
          </a:p>
        </p:txBody>
      </p:sp>
    </p:spTree>
    <p:extLst>
      <p:ext uri="{BB962C8B-B14F-4D97-AF65-F5344CB8AC3E}">
        <p14:creationId xmlns:p14="http://schemas.microsoft.com/office/powerpoint/2010/main" val="278867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7D73-BE9A-9B8A-E30A-CC5CC8B7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F2582-9FD1-3708-D4B5-BFAB5497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1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 package development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Tracking code used for specific projects/data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Sharing code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Easily switch between working on my local computer, the galaxy supercomputer, and </a:t>
            </a:r>
            <a:r>
              <a:rPr lang="en-US" sz="2400" dirty="0" err="1"/>
              <a:t>exacloud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685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/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869A-23BD-39CC-E6E3-C7C9CE98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09" y="0"/>
            <a:ext cx="545980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78B99-960C-7FCA-7810-2B6099D7BD27}"/>
              </a:ext>
            </a:extLst>
          </p:cNvPr>
          <p:cNvSpPr txBox="1"/>
          <p:nvPr/>
        </p:nvSpPr>
        <p:spPr>
          <a:xfrm>
            <a:off x="335950" y="5988734"/>
            <a:ext cx="563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Tracking, sharing, and switching computers are all also used for this!</a:t>
            </a:r>
          </a:p>
        </p:txBody>
      </p:sp>
    </p:spTree>
    <p:extLst>
      <p:ext uri="{BB962C8B-B14F-4D97-AF65-F5344CB8AC3E}">
        <p14:creationId xmlns:p14="http://schemas.microsoft.com/office/powerpoint/2010/main" val="110577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/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D6A61-4D90-9D41-261C-41BF0907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46" y="1690688"/>
            <a:ext cx="7242654" cy="40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/>
              <a:t>Look at my entire commit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8AD3-553C-CAF1-4C18-E56180B0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41" y="270122"/>
            <a:ext cx="55927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962</Words>
  <Application>Microsoft Macintosh PowerPoint</Application>
  <PresentationFormat>Widescreen</PresentationFormat>
  <Paragraphs>154</Paragraphs>
  <Slides>26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Version Control:  Not Just for Software</vt:lpstr>
      <vt:lpstr>What is Version Control?</vt:lpstr>
      <vt:lpstr>Benefits</vt:lpstr>
      <vt:lpstr>PowerPoint Presentation</vt:lpstr>
      <vt:lpstr>Definitions</vt:lpstr>
      <vt:lpstr>How I use git</vt:lpstr>
      <vt:lpstr>R Package Development</vt:lpstr>
      <vt:lpstr>R Package Development</vt:lpstr>
      <vt:lpstr>R Package Development</vt:lpstr>
      <vt:lpstr>Tracking Code</vt:lpstr>
      <vt:lpstr>Tracking Code</vt:lpstr>
      <vt:lpstr>Tracking Code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How you can use git</vt:lpstr>
      <vt:lpstr>How you can use git</vt:lpstr>
      <vt:lpstr>Tutorial – Set Up</vt:lpstr>
      <vt:lpstr>Tutorial – Initialize</vt:lpstr>
      <vt:lpstr>Tutorial – Access</vt:lpstr>
      <vt:lpstr>Tutorial – Access</vt:lpstr>
      <vt:lpstr>Tutorial – Access</vt:lpstr>
      <vt:lpstr>Tutorial – Make a Change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Control:  Not Just for Software</dc:title>
  <dc:creator>Wes Horton</dc:creator>
  <cp:lastModifiedBy>Wes Horton</cp:lastModifiedBy>
  <cp:revision>2</cp:revision>
  <dcterms:created xsi:type="dcterms:W3CDTF">2024-01-18T18:58:04Z</dcterms:created>
  <dcterms:modified xsi:type="dcterms:W3CDTF">2024-01-18T23:43:33Z</dcterms:modified>
</cp:coreProperties>
</file>